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1" r:id="rId3"/>
    <p:sldId id="277" r:id="rId4"/>
    <p:sldId id="257" r:id="rId5"/>
    <p:sldId id="258" r:id="rId6"/>
    <p:sldId id="259" r:id="rId7"/>
    <p:sldId id="260" r:id="rId8"/>
    <p:sldId id="262" r:id="rId9"/>
    <p:sldId id="263" r:id="rId10"/>
    <p:sldId id="264" r:id="rId11"/>
    <p:sldId id="265" r:id="rId12"/>
    <p:sldId id="281" r:id="rId13"/>
    <p:sldId id="282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8" r:id="rId26"/>
    <p:sldId id="279" r:id="rId27"/>
    <p:sldId id="280" r:id="rId28"/>
    <p:sldId id="284" r:id="rId29"/>
    <p:sldId id="285" r:id="rId30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DB018-202F-AD49-AA28-98356DD68D58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7B97A-08D5-D44D-A11E-73CB057117D0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2282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7B97A-08D5-D44D-A11E-73CB057117D0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87190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7B97A-08D5-D44D-A11E-73CB057117D0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301425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7B97A-08D5-D44D-A11E-73CB057117D0}" type="slidenum">
              <a:rPr lang="en-DE" smtClean="0"/>
              <a:t>27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0044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7B97A-08D5-D44D-A11E-73CB057117D0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24891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7B97A-08D5-D44D-A11E-73CB057117D0}" type="slidenum">
              <a:rPr lang="en-DE" smtClean="0"/>
              <a:t>29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49109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18278-4F82-CD4D-916A-0EEECB925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3AE1C2-74D9-5F41-816B-E515447567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DBE04-6C0F-2F4B-91E7-99E31F3B3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CB5A0-842D-7C4F-BE79-0D31332DB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A13A3-8800-384B-B10C-0D3BADA1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83463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B7149-1E50-7F4C-9129-153E433D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7CD419-6759-8E4D-9B3A-020A84406A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E4A034-10C2-7E4C-BB40-BDDB9BCB9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EAD5B-6BE2-8F4A-A797-78489B3E0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08F53-1B0F-D943-B9FE-3CC0A39C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0455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72B6FA-D154-5344-8E75-C5F9AB1B45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77111D-038C-7F43-847B-86271D9A00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2638F-1AD0-E348-BB3A-46619C211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0B064-72E0-C342-A89A-FD2F4B6AE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818F1B-0E89-1A45-B659-B2AB4F6D3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19279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FBD9-3292-A642-975A-75D2C269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E5666-B398-7244-83FA-CEF014E94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491C71-22F3-154A-8F08-6B6DE99A9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84D9A-7DC6-B94B-BB5D-8052DF148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F2658-B5AD-1545-8CAC-7DEB0D63C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90429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2C66D-F2A5-A74A-A618-C57176088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A716EB-0C9C-A84F-90FB-22F06FD4B4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85EE7-F044-E54E-890D-6B3F452C0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DD8D1-BD53-584A-9451-50696AA6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1E34C-F25F-D44E-AD9D-0C061C8D1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59553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F5DC1-D812-AD43-B18F-08681836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B76F3-F620-2B46-AF79-7393CEB11A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DDBCB-1A2C-B24B-87AE-F92B6278B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9C76F-006C-4F4B-886F-4889F2176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5EB99-541D-2243-981E-EFD248DBA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03324-D2C1-6E41-8028-F01EAD94B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198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2F9A1-F276-E34B-9706-1A9BFFC87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D801E-B337-7A49-8BFD-ABD4A1856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D6FD5E-E0CA-024A-BFE3-B8D5231B8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D1704-899C-6047-8841-ABDEA518E6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DA1027-60BE-0844-A1B1-81244FAD1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DD5B13-0742-D44B-9427-1B540FBD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B6630-0952-884F-9D2B-7441FDA1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9AC830-FD43-344F-946A-C336600AA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96398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CC40C-221B-8C49-BC4A-28D009A1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1EE436-4C92-8245-A51F-85C07070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45E9B-5DD9-B643-81B5-7CE8EACFB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1D432B-196F-5E49-8E57-2AFB54B5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28903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244483-FD38-FC46-9AEE-ED0B285AA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E42332-D886-C54E-A0ED-DCDFA2EEE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D313A1-67C4-5447-8C17-B77323388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604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D2AFE-98BE-BB4A-87D6-5040BE0B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30E04-5F9A-4F43-A878-95FEEDBDB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ECF2A1-46A6-F54D-9D73-9A710F2B3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A6488-FB32-5042-B704-39A597153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CA18D-2B48-6E4C-A6EB-CED08727C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4B375-03E9-EE4E-BA64-441F201D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26575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AE4BA-D036-EB43-B8E5-2951CDE4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AE1CC-1993-6149-BD37-131FDF8C1E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2BDDE-516C-0444-B721-49F1E335D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1CD3E-7D86-5F42-86AB-7632513C4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0BBB2-05D6-5344-86DA-63344AAB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32568C-51C6-174C-9B97-4052648F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8914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B923F3D-D897-DE4F-8DA3-F143CB7A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723AC4-BEDD-8042-B5E6-ED8090F82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9BF8D-E28A-A04A-AB45-024FFEA2A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0856B-43C8-8946-ACCA-A545CF2079F4}" type="datetimeFigureOut">
              <a:rPr lang="en-DE" smtClean="0"/>
              <a:t>22.09.21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BDD32-3453-FA42-BD3F-40442B5A24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4025A-7B7E-EB4A-8B71-B8C53C6388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0F5D6-7EB3-974D-AEA2-F4B2F326FF6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3323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E4F04-8926-194D-BB27-E09888C0C8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1449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 dirty="0"/>
              <a:t>A very simple recurrent neural network's capabilities of reconstructing global temperature anomalies.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313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40A4-39E9-044D-B545-96D1D571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Correlation with EKF400</a:t>
            </a:r>
            <a:br>
              <a:rPr lang="en-DE" dirty="0"/>
            </a:br>
            <a:r>
              <a:rPr lang="en-DE" dirty="0"/>
              <a:t>JJA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C4F4E-8D7A-B346-BB19-0CB3FFA01A84}"/>
              </a:ext>
            </a:extLst>
          </p:cNvPr>
          <p:cNvSpPr txBox="1"/>
          <p:nvPr/>
        </p:nvSpPr>
        <p:spPr>
          <a:xfrm>
            <a:off x="2166257" y="5889171"/>
            <a:ext cx="168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N= 4824/12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20A48-3645-4F44-8B35-F47137E68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998366"/>
            <a:ext cx="5269880" cy="32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32577-18E3-BA47-A0ED-4517A4A36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890" y="391607"/>
            <a:ext cx="5269880" cy="324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6E020-BE15-6F46-AFD4-E7752FDEF0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890" y="3618000"/>
            <a:ext cx="526988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8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40A4-39E9-044D-B545-96D1D571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Correlation with EKF400</a:t>
            </a:r>
            <a:br>
              <a:rPr lang="en-DE" dirty="0"/>
            </a:br>
            <a:r>
              <a:rPr lang="en-DE" dirty="0"/>
              <a:t>yearly mean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C4F4E-8D7A-B346-BB19-0CB3FFA01A84}"/>
              </a:ext>
            </a:extLst>
          </p:cNvPr>
          <p:cNvSpPr txBox="1"/>
          <p:nvPr/>
        </p:nvSpPr>
        <p:spPr>
          <a:xfrm>
            <a:off x="2166257" y="5889171"/>
            <a:ext cx="168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N= 4824/12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60E72-A24A-6E43-878D-26D274FD1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43" y="2011607"/>
            <a:ext cx="5264025" cy="323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9DCC6-5A61-C645-8696-9185EE457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890" y="365125"/>
            <a:ext cx="5269880" cy="32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35012-CF4F-FC46-9CD4-541F08A23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890" y="3642493"/>
            <a:ext cx="526988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148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40A4-39E9-044D-B545-96D1D571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Correlation with LMR</a:t>
            </a:r>
            <a:br>
              <a:rPr lang="en-DE" dirty="0"/>
            </a:br>
            <a:r>
              <a:rPr lang="en-DE" dirty="0"/>
              <a:t>yearly mean</a:t>
            </a:r>
          </a:p>
        </p:txBody>
      </p:sp>
      <p:pic>
        <p:nvPicPr>
          <p:cNvPr id="5" name="Picture 4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2C9CC0EE-3305-7242-92BE-0337B81D1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8" y="1977570"/>
            <a:ext cx="5264024" cy="3236400"/>
          </a:xfrm>
          <a:prstGeom prst="rect">
            <a:avLst/>
          </a:prstGeom>
        </p:spPr>
      </p:pic>
      <p:pic>
        <p:nvPicPr>
          <p:cNvPr id="7" name="Picture 6" descr="A picture containing text, orange&#10;&#10;Description automatically generated">
            <a:extLst>
              <a:ext uri="{FF2B5EF4-FFF2-40B4-BE49-F238E27FC236}">
                <a16:creationId xmlns:a16="http://schemas.microsoft.com/office/drawing/2014/main" id="{78A0E731-6ADB-5040-B63B-C7758605C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801" y="192600"/>
            <a:ext cx="5264024" cy="3236400"/>
          </a:xfrm>
          <a:prstGeom prst="rect">
            <a:avLst/>
          </a:prstGeom>
        </p:spPr>
      </p:pic>
      <p:pic>
        <p:nvPicPr>
          <p:cNvPr id="11" name="Picture 10" descr="A picture containing text, orange, painted&#10;&#10;Description automatically generated">
            <a:extLst>
              <a:ext uri="{FF2B5EF4-FFF2-40B4-BE49-F238E27FC236}">
                <a16:creationId xmlns:a16="http://schemas.microsoft.com/office/drawing/2014/main" id="{D4989E2F-5502-4A4B-AA2D-02FC03121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801" y="3429000"/>
            <a:ext cx="5264024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27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40A4-39E9-044D-B545-96D1D571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DE" dirty="0"/>
              <a:t>Correlation with LMR</a:t>
            </a:r>
            <a:br>
              <a:rPr lang="en-DE" dirty="0"/>
            </a:br>
            <a:r>
              <a:rPr lang="en-DE" dirty="0"/>
              <a:t>yearly mean</a:t>
            </a:r>
          </a:p>
        </p:txBody>
      </p:sp>
      <p:pic>
        <p:nvPicPr>
          <p:cNvPr id="4" name="Picture 3" descr="A picture containing text, porcelain&#10;&#10;Description automatically generated">
            <a:extLst>
              <a:ext uri="{FF2B5EF4-FFF2-40B4-BE49-F238E27FC236}">
                <a16:creationId xmlns:a16="http://schemas.microsoft.com/office/drawing/2014/main" id="{2CD40094-DC2B-C646-BCE0-9AC714B69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672771"/>
            <a:ext cx="6858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42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C97A-D440-224F-A137-EBA2AEAD6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EKF400</a:t>
            </a:r>
            <a:br>
              <a:rPr lang="en-DE" dirty="0"/>
            </a:br>
            <a:r>
              <a:rPr lang="en-DE" dirty="0"/>
              <a:t>JJA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E17B55-503C-2547-86B1-648312AFA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050" y="1893094"/>
            <a:ext cx="7835900" cy="4216400"/>
          </a:xfrm>
        </p:spPr>
      </p:pic>
    </p:spTree>
    <p:extLst>
      <p:ext uri="{BB962C8B-B14F-4D97-AF65-F5344CB8AC3E}">
        <p14:creationId xmlns:p14="http://schemas.microsoft.com/office/powerpoint/2010/main" val="4110146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81DBF-D965-DB42-8C67-51148C0E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EKF400</a:t>
            </a:r>
            <a:br>
              <a:rPr lang="en-DE" dirty="0"/>
            </a:br>
            <a:r>
              <a:rPr lang="en-DE" dirty="0"/>
              <a:t>DJF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DF4507-A83F-C042-B47B-16F1293D5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050" y="1893094"/>
            <a:ext cx="7835900" cy="4216400"/>
          </a:xfrm>
        </p:spPr>
      </p:pic>
    </p:spTree>
    <p:extLst>
      <p:ext uri="{BB962C8B-B14F-4D97-AF65-F5344CB8AC3E}">
        <p14:creationId xmlns:p14="http://schemas.microsoft.com/office/powerpoint/2010/main" val="360443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CB061-B52F-7345-90FC-80126EF66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EKF400</a:t>
            </a:r>
            <a:br>
              <a:rPr lang="en-DE" dirty="0"/>
            </a:br>
            <a:r>
              <a:rPr lang="en-DE" dirty="0"/>
              <a:t>Yearly Mean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DAD27F-D8A4-184E-93FE-1A6FA669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8050" y="1893094"/>
            <a:ext cx="7835900" cy="4216400"/>
          </a:xfrm>
        </p:spPr>
      </p:pic>
    </p:spTree>
    <p:extLst>
      <p:ext uri="{BB962C8B-B14F-4D97-AF65-F5344CB8AC3E}">
        <p14:creationId xmlns:p14="http://schemas.microsoft.com/office/powerpoint/2010/main" val="2238171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20CRv3 1836–1850</a:t>
            </a:r>
            <a:br>
              <a:rPr lang="en-DE" dirty="0"/>
            </a:br>
            <a:r>
              <a:rPr lang="en-DE" dirty="0"/>
              <a:t>monthly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75F41A-5EC1-EB4E-967D-3F137BC7B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690688"/>
            <a:ext cx="4684337" cy="28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2D1AC7-4CEB-1943-8F70-29CA22818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684337" cy="28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5C32E4-2545-5B4F-BF40-66168330E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1" y="3978000"/>
            <a:ext cx="4684337" cy="28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8F01D-29E1-3548-BAA5-61874B74F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51831"/>
            <a:ext cx="46843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20CRv3 1836–1850</a:t>
            </a:r>
            <a:br>
              <a:rPr lang="en-DE" dirty="0"/>
            </a:br>
            <a:r>
              <a:rPr lang="en-DE" dirty="0"/>
              <a:t>JJA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60B04-DBFE-5C45-8A41-A9D2F245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1549400"/>
            <a:ext cx="4684337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3D9B35-3B34-284D-804C-78F34EF90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229" y="1466169"/>
            <a:ext cx="4684337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EF9F60-E237-8147-A8EB-AA37D4F3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30" y="3929743"/>
            <a:ext cx="4684337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5EB2DF-CD25-184F-8B8D-5C919712D3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007213"/>
            <a:ext cx="46843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479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20CRv3 1836–1850</a:t>
            </a:r>
            <a:br>
              <a:rPr lang="en-DE" dirty="0"/>
            </a:br>
            <a:r>
              <a:rPr lang="en-DE" dirty="0"/>
              <a:t>DJF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CEBB96-E8A2-1548-B691-6281293B3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81" y="1440000"/>
            <a:ext cx="4684337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80D30-D920-E148-83B1-E4B39ED50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40" y="1440000"/>
            <a:ext cx="4684337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4186AC-094F-4144-AD45-8282F7036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81" y="3978000"/>
            <a:ext cx="4684337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97A4DE-EA0A-174F-8407-89012846D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9640" y="3978000"/>
            <a:ext cx="46843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838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6809-BEE0-E04D-B3B9-C3C15E43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45CF7-72E2-A54F-9E49-7C2A4DBBE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20CRv3 (1851-2015 as training, 1836-1850 as test)</a:t>
            </a:r>
          </a:p>
          <a:p>
            <a:r>
              <a:rPr lang="en-DE" dirty="0"/>
              <a:t>CSM-LME (851-2005 x 14)</a:t>
            </a:r>
          </a:p>
          <a:p>
            <a:r>
              <a:rPr lang="en-DE" dirty="0"/>
              <a:t>MPI-GE (1851-2005 x 100)</a:t>
            </a:r>
          </a:p>
          <a:p>
            <a:r>
              <a:rPr lang="en-DE" dirty="0"/>
              <a:t>EKF400v2 ens mean</a:t>
            </a:r>
          </a:p>
          <a:p>
            <a:r>
              <a:rPr lang="en-DE" dirty="0"/>
              <a:t>ISTI temperature stations (select 25 early, long term stations)</a:t>
            </a:r>
          </a:p>
          <a:p>
            <a:endParaRPr lang="en-DE" dirty="0"/>
          </a:p>
          <a:p>
            <a:pPr marL="0" indent="0">
              <a:buNone/>
            </a:pPr>
            <a:r>
              <a:rPr lang="en-DE" dirty="0"/>
              <a:t>We going to work with anomalies wrt 1951–1981</a:t>
            </a:r>
          </a:p>
        </p:txBody>
      </p:sp>
    </p:spTree>
    <p:extLst>
      <p:ext uri="{BB962C8B-B14F-4D97-AF65-F5344CB8AC3E}">
        <p14:creationId xmlns:p14="http://schemas.microsoft.com/office/powerpoint/2010/main" val="1834178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20CRv3 1836–1850</a:t>
            </a:r>
            <a:br>
              <a:rPr lang="en-DE" dirty="0"/>
            </a:br>
            <a:r>
              <a:rPr lang="en-DE" dirty="0"/>
              <a:t>Yearly mean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75698-53F4-6F4E-8F3E-947D4F4B5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90688"/>
            <a:ext cx="4684337" cy="288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390CC2-3294-4E46-8573-16531D52A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4684337" cy="28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869F65-AFEC-E84C-8F3F-A350FF50C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3951831"/>
            <a:ext cx="4684337" cy="28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089F7D-2194-2440-8426-1B85FAA5B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92288"/>
            <a:ext cx="46843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66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20CRv3 1836–1850</a:t>
            </a:r>
            <a:br>
              <a:rPr lang="en-DE" dirty="0"/>
            </a:br>
            <a:r>
              <a:rPr lang="en-DE" dirty="0"/>
              <a:t>monthly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D0647-3938-A14A-BD58-A6110A1DD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1865086"/>
            <a:ext cx="78359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388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20CRv3 1836–1850</a:t>
            </a:r>
            <a:br>
              <a:rPr lang="en-DE" dirty="0"/>
            </a:br>
            <a:r>
              <a:rPr lang="en-DE" dirty="0"/>
              <a:t>JJA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C4555-A9B4-5940-82A7-A4535EECB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64859"/>
            <a:ext cx="8001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64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20CRv3 1836–1850</a:t>
            </a:r>
            <a:br>
              <a:rPr lang="en-DE" dirty="0"/>
            </a:br>
            <a:r>
              <a:rPr lang="en-DE" dirty="0"/>
              <a:t>DJF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723CB-73DB-D740-9B21-065046B25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1832428"/>
            <a:ext cx="8001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87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20CRv3 1836–1850</a:t>
            </a:r>
            <a:br>
              <a:rPr lang="en-DE" dirty="0"/>
            </a:br>
            <a:r>
              <a:rPr lang="en-DE" dirty="0"/>
              <a:t>yearly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D7269-30BC-5043-9695-95393FD2C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557" y="1810658"/>
            <a:ext cx="8001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93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Difference with 20CRv3 1836–1850</a:t>
            </a:r>
            <a:br>
              <a:rPr lang="en-DE" dirty="0"/>
            </a:br>
            <a:r>
              <a:rPr lang="en-DE" dirty="0"/>
              <a:t>monthly</a:t>
            </a:r>
          </a:p>
        </p:txBody>
      </p:sp>
      <p:pic>
        <p:nvPicPr>
          <p:cNvPr id="8" name="Picture 7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A9A6BDB8-9A89-FE4B-BA94-50C585DDB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74886"/>
            <a:ext cx="4684337" cy="2880000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A720F24E-C4F3-D648-9262-BCA4733C3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831" y="3978000"/>
            <a:ext cx="4684337" cy="2880000"/>
          </a:xfrm>
          <a:prstGeom prst="rect">
            <a:avLst/>
          </a:prstGeom>
        </p:spPr>
      </p:pic>
      <p:pic>
        <p:nvPicPr>
          <p:cNvPr id="14" name="Picture 13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B39B56B6-2460-8941-ABDB-7F5277137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86" y="1565001"/>
            <a:ext cx="4684337" cy="2880000"/>
          </a:xfrm>
          <a:prstGeom prst="rect">
            <a:avLst/>
          </a:prstGeom>
        </p:spPr>
      </p:pic>
      <p:pic>
        <p:nvPicPr>
          <p:cNvPr id="16" name="Picture 15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0537628F-C3EC-6D43-8E9F-A2772C3707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159" y="1627845"/>
            <a:ext cx="46843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91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Difference with 20CRv3 1836–1850</a:t>
            </a:r>
            <a:br>
              <a:rPr lang="en-DE" dirty="0"/>
            </a:br>
            <a:r>
              <a:rPr lang="en-DE" dirty="0"/>
              <a:t>JJA</a:t>
            </a:r>
          </a:p>
        </p:txBody>
      </p:sp>
      <p:pic>
        <p:nvPicPr>
          <p:cNvPr id="9" name="Picture 8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21D920C1-F55E-FD49-AE4A-1B994D89D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458" y="1027906"/>
            <a:ext cx="4684337" cy="2880000"/>
          </a:xfrm>
          <a:prstGeom prst="rect">
            <a:avLst/>
          </a:prstGeom>
        </p:spPr>
      </p:pic>
      <p:pic>
        <p:nvPicPr>
          <p:cNvPr id="11" name="Picture 10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B1D19735-E6CC-1843-8130-D8A53C0675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78000"/>
            <a:ext cx="4684337" cy="2880000"/>
          </a:xfrm>
          <a:prstGeom prst="rect">
            <a:avLst/>
          </a:prstGeom>
        </p:spPr>
      </p:pic>
      <p:pic>
        <p:nvPicPr>
          <p:cNvPr id="15" name="Picture 1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54191F3D-77C0-9C4C-A291-DE42489E9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457" y="3907906"/>
            <a:ext cx="46843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2918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Difference with 20CRv3 1836–1850</a:t>
            </a:r>
            <a:br>
              <a:rPr lang="en-DE" dirty="0"/>
            </a:br>
            <a:r>
              <a:rPr lang="en-DE" dirty="0"/>
              <a:t>DJF</a:t>
            </a:r>
          </a:p>
        </p:txBody>
      </p:sp>
      <p:pic>
        <p:nvPicPr>
          <p:cNvPr id="4" name="Picture 3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9BB42116-139A-7849-A8A7-A23AB7774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43" y="1690688"/>
            <a:ext cx="4684337" cy="2880000"/>
          </a:xfrm>
          <a:prstGeom prst="rect">
            <a:avLst/>
          </a:prstGeom>
        </p:spPr>
      </p:pic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75BABE06-3FB9-2F4E-83F0-23C17F71D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309" y="1690688"/>
            <a:ext cx="4684337" cy="2880000"/>
          </a:xfrm>
          <a:prstGeom prst="rect">
            <a:avLst/>
          </a:prstGeom>
        </p:spPr>
      </p:pic>
      <p:pic>
        <p:nvPicPr>
          <p:cNvPr id="9" name="Picture 8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3F4E275E-407F-4A40-BCE6-9427A2ED3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42" y="4017145"/>
            <a:ext cx="4684337" cy="2880000"/>
          </a:xfrm>
          <a:prstGeom prst="rect">
            <a:avLst/>
          </a:prstGeom>
        </p:spPr>
      </p:pic>
      <p:pic>
        <p:nvPicPr>
          <p:cNvPr id="11" name="Picture 10" descr="A map of the world&#10;&#10;Description automatically generated with low confidence">
            <a:extLst>
              <a:ext uri="{FF2B5EF4-FFF2-40B4-BE49-F238E27FC236}">
                <a16:creationId xmlns:a16="http://schemas.microsoft.com/office/drawing/2014/main" id="{0015E75C-99A1-AE44-9076-9339984780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6309" y="3978000"/>
            <a:ext cx="46843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421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Difference with LMR 1836–1850</a:t>
            </a:r>
            <a:br>
              <a:rPr lang="en-DE" dirty="0"/>
            </a:br>
            <a:r>
              <a:rPr lang="en-DE" dirty="0"/>
              <a:t>YM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8DCCC30-0542-BC4B-A4D2-7D28F49E6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9" y="1470544"/>
            <a:ext cx="4684337" cy="2880000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7A7A6893-C619-B240-B51F-1E0DD55E5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825" y="1470544"/>
            <a:ext cx="4684337" cy="288000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75FDBADC-3028-0D40-9497-625D0DC69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8" y="3978000"/>
            <a:ext cx="4684338" cy="2880000"/>
          </a:xfrm>
          <a:prstGeom prst="rect">
            <a:avLst/>
          </a:prstGeom>
        </p:spPr>
      </p:pic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56AEB648-13F3-804B-99EA-20A3BC29AF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0825" y="3978000"/>
            <a:ext cx="4684337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51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1F311-CCD4-BD4F-9105-03054549A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Difference EFK400 with LMR 1602-2000</a:t>
            </a:r>
            <a:br>
              <a:rPr lang="en-DE" dirty="0"/>
            </a:br>
            <a:r>
              <a:rPr lang="en-DE" dirty="0"/>
              <a:t>YM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8DFF6C-42E6-C249-880A-9C57DA0AA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690688"/>
            <a:ext cx="6858000" cy="4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7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text, sunset, colorful, set&#10;&#10;Description automatically generated">
            <a:extLst>
              <a:ext uri="{FF2B5EF4-FFF2-40B4-BE49-F238E27FC236}">
                <a16:creationId xmlns:a16="http://schemas.microsoft.com/office/drawing/2014/main" id="{4D237B77-6EFB-1749-8E13-17C596D50C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981" y="932429"/>
            <a:ext cx="11466037" cy="5349600"/>
          </a:xfrm>
        </p:spPr>
      </p:pic>
    </p:spTree>
    <p:extLst>
      <p:ext uri="{BB962C8B-B14F-4D97-AF65-F5344CB8AC3E}">
        <p14:creationId xmlns:p14="http://schemas.microsoft.com/office/powerpoint/2010/main" val="1433184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C53812-F573-554D-8CB1-8612CECC5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4228" y="1027906"/>
            <a:ext cx="11210426" cy="5349600"/>
          </a:xfrm>
        </p:spPr>
      </p:pic>
    </p:spTree>
    <p:extLst>
      <p:ext uri="{BB962C8B-B14F-4D97-AF65-F5344CB8AC3E}">
        <p14:creationId xmlns:p14="http://schemas.microsoft.com/office/powerpoint/2010/main" val="404580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56FA1C-A0C1-0442-A85C-31F9B49A4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928" y="257516"/>
            <a:ext cx="7797800" cy="37211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35C31E-C11A-2147-A7CB-F7BD01014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129" y="1751070"/>
            <a:ext cx="7797800" cy="3721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D56BF1-77A4-4F4C-8077-1B2EAF552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0" y="2864843"/>
            <a:ext cx="7797800" cy="3721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D781A02-A4E8-B643-B9EB-F8328636F758}"/>
              </a:ext>
            </a:extLst>
          </p:cNvPr>
          <p:cNvSpPr txBox="1"/>
          <p:nvPr/>
        </p:nvSpPr>
        <p:spPr>
          <a:xfrm>
            <a:off x="460829" y="2118066"/>
            <a:ext cx="1411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=1980 (1851-2015)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44D4B-9091-6645-A04F-D71CF68253E2}"/>
              </a:ext>
            </a:extLst>
          </p:cNvPr>
          <p:cNvSpPr txBox="1"/>
          <p:nvPr/>
        </p:nvSpPr>
        <p:spPr>
          <a:xfrm>
            <a:off x="2452914" y="3585075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=180024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E34B1A-EE3A-7044-B0F9-C3683E631F3E}"/>
              </a:ext>
            </a:extLst>
          </p:cNvPr>
          <p:cNvSpPr txBox="1"/>
          <p:nvPr/>
        </p:nvSpPr>
        <p:spPr>
          <a:xfrm>
            <a:off x="4045857" y="4723057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r>
              <a:rPr lang="en-DE" dirty="0"/>
              <a:t>=187200</a:t>
            </a:r>
          </a:p>
        </p:txBody>
      </p:sp>
    </p:spTree>
    <p:extLst>
      <p:ext uri="{BB962C8B-B14F-4D97-AF65-F5344CB8AC3E}">
        <p14:creationId xmlns:p14="http://schemas.microsoft.com/office/powerpoint/2010/main" val="3506433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FED5E-C0F9-434A-9731-84AB5077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C3F4AE-5C2D-FD46-8224-09DEFF75F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25 points reconstruct 18432 points</a:t>
            </a:r>
          </a:p>
          <a:p>
            <a:r>
              <a:rPr lang="en-DE" dirty="0"/>
              <a:t>Randomize 1979 or 20000 months as input</a:t>
            </a:r>
          </a:p>
          <a:p>
            <a:r>
              <a:rPr lang="en-GB" dirty="0"/>
              <a:t>C</a:t>
            </a:r>
            <a:r>
              <a:rPr lang="en-DE" dirty="0"/>
              <a:t>reate an ensemble of 5 reconstructions</a:t>
            </a:r>
          </a:p>
          <a:p>
            <a:endParaRPr lang="en-DE" dirty="0"/>
          </a:p>
          <a:p>
            <a:r>
              <a:rPr lang="en-DE" dirty="0"/>
              <a:t>Comparison with 4824 months of EKF400v2 ens mean</a:t>
            </a:r>
          </a:p>
          <a:p>
            <a:r>
              <a:rPr lang="en-DE" dirty="0"/>
              <a:t>Comparison with 168 months of 20CRv3</a:t>
            </a:r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79689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40A4-39E9-044D-B545-96D1D571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EKF400</a:t>
            </a:r>
            <a:br>
              <a:rPr lang="en-DE" dirty="0"/>
            </a:br>
            <a:r>
              <a:rPr lang="en-DE" dirty="0"/>
              <a:t>monthly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9F6498-D6CD-2147-981E-53BF4F25F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15457"/>
            <a:ext cx="5269878" cy="324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B4776D-3621-C14E-9810-98C77BB32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890" y="378733"/>
            <a:ext cx="5268687" cy="32392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507BED-C291-324A-B9B5-47A760BA5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890" y="3618000"/>
            <a:ext cx="5269880" cy="324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CC4F4E-8D7A-B346-BB19-0CB3FFA01A84}"/>
              </a:ext>
            </a:extLst>
          </p:cNvPr>
          <p:cNvSpPr txBox="1"/>
          <p:nvPr/>
        </p:nvSpPr>
        <p:spPr>
          <a:xfrm>
            <a:off x="4648198" y="843240"/>
            <a:ext cx="168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N= 4824 </a:t>
            </a:r>
          </a:p>
        </p:txBody>
      </p:sp>
    </p:spTree>
    <p:extLst>
      <p:ext uri="{BB962C8B-B14F-4D97-AF65-F5344CB8AC3E}">
        <p14:creationId xmlns:p14="http://schemas.microsoft.com/office/powerpoint/2010/main" val="66076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40A4-39E9-044D-B545-96D1D571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EKF400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4776D-3621-C14E-9810-98C77BB32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57" y="2152372"/>
            <a:ext cx="5268687" cy="32392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25A9B2-F2AE-2E4A-890D-2C6E63C79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920" y="2152372"/>
            <a:ext cx="5269880" cy="32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5047CA-4F71-C44F-98F3-D39DE17ABEAD}"/>
              </a:ext>
            </a:extLst>
          </p:cNvPr>
          <p:cNvSpPr txBox="1"/>
          <p:nvPr/>
        </p:nvSpPr>
        <p:spPr>
          <a:xfrm>
            <a:off x="1687286" y="5812971"/>
            <a:ext cx="311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Train with 1979 months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BB48D2-D2AB-874D-B365-8555A62B05BF}"/>
              </a:ext>
            </a:extLst>
          </p:cNvPr>
          <p:cNvSpPr txBox="1"/>
          <p:nvPr/>
        </p:nvSpPr>
        <p:spPr>
          <a:xfrm>
            <a:off x="7391400" y="5628305"/>
            <a:ext cx="311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Train with 20000 months</a:t>
            </a:r>
          </a:p>
        </p:txBody>
      </p:sp>
    </p:spTree>
    <p:extLst>
      <p:ext uri="{BB962C8B-B14F-4D97-AF65-F5344CB8AC3E}">
        <p14:creationId xmlns:p14="http://schemas.microsoft.com/office/powerpoint/2010/main" val="248745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D40A4-39E9-044D-B545-96D1D571C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Correlation with EKF400</a:t>
            </a:r>
            <a:br>
              <a:rPr lang="en-DE" dirty="0"/>
            </a:br>
            <a:r>
              <a:rPr lang="en-DE" dirty="0"/>
              <a:t>DJF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CC4F4E-8D7A-B346-BB19-0CB3FFA01A84}"/>
              </a:ext>
            </a:extLst>
          </p:cNvPr>
          <p:cNvSpPr txBox="1"/>
          <p:nvPr/>
        </p:nvSpPr>
        <p:spPr>
          <a:xfrm>
            <a:off x="2166257" y="5889171"/>
            <a:ext cx="168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N= 4824/12 - 1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060A2-7CCA-9642-A677-78391779C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8" y="1998366"/>
            <a:ext cx="5269880" cy="32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F8A1D-4732-0846-B644-EE904AA40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890" y="378366"/>
            <a:ext cx="5269880" cy="324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C8B209-80E9-3248-9AF5-B9D60EBB9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890" y="3631607"/>
            <a:ext cx="526988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80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265</Words>
  <Application>Microsoft Macintosh PowerPoint</Application>
  <PresentationFormat>Widescreen</PresentationFormat>
  <Paragraphs>53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A very simple recurrent neural network's capabilities of reconstructing global temperature anomalies.</vt:lpstr>
      <vt:lpstr>Data</vt:lpstr>
      <vt:lpstr>PowerPoint Presentation</vt:lpstr>
      <vt:lpstr>PowerPoint Presentation</vt:lpstr>
      <vt:lpstr>PowerPoint Presentation</vt:lpstr>
      <vt:lpstr>Methods</vt:lpstr>
      <vt:lpstr>Correlation with EKF400 monthly</vt:lpstr>
      <vt:lpstr>Correlation with EKF400</vt:lpstr>
      <vt:lpstr>Correlation with EKF400 DJF</vt:lpstr>
      <vt:lpstr>Correlation with EKF400 JJA</vt:lpstr>
      <vt:lpstr>Correlation with EKF400 yearly mean</vt:lpstr>
      <vt:lpstr>Correlation with LMR yearly mean</vt:lpstr>
      <vt:lpstr>Correlation with LMR yearly mean</vt:lpstr>
      <vt:lpstr>Correlation with EKF400 JJA</vt:lpstr>
      <vt:lpstr>Correlation with EKF400 DJF</vt:lpstr>
      <vt:lpstr>Correlation with EKF400 Yearly Mean</vt:lpstr>
      <vt:lpstr>Correlation with 20CRv3 1836–1850 monthly</vt:lpstr>
      <vt:lpstr>Correlation with 20CRv3 1836–1850 JJA</vt:lpstr>
      <vt:lpstr>Correlation with 20CRv3 1836–1850 DJF</vt:lpstr>
      <vt:lpstr>Correlation with 20CRv3 1836–1850 Yearly mean</vt:lpstr>
      <vt:lpstr>Correlation with 20CRv3 1836–1850 monthly</vt:lpstr>
      <vt:lpstr>Correlation with 20CRv3 1836–1850 JJA</vt:lpstr>
      <vt:lpstr>Correlation with 20CRv3 1836–1850 DJF</vt:lpstr>
      <vt:lpstr>Correlation with 20CRv3 1836–1850 yearly mean</vt:lpstr>
      <vt:lpstr>Difference with 20CRv3 1836–1850 monthly</vt:lpstr>
      <vt:lpstr>Difference with 20CRv3 1836–1850 JJA</vt:lpstr>
      <vt:lpstr>Difference with 20CRv3 1836–1850 DJF</vt:lpstr>
      <vt:lpstr>Difference with LMR 1836–1850 YM</vt:lpstr>
      <vt:lpstr>Difference EFK400 with LMR 1602-2000 YM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Reconstructing monthly global temperature anomalies</dc:title>
  <dc:creator>Martin Wegmann</dc:creator>
  <cp:lastModifiedBy>Martin Wegmann</cp:lastModifiedBy>
  <cp:revision>16</cp:revision>
  <dcterms:created xsi:type="dcterms:W3CDTF">2021-09-11T09:10:51Z</dcterms:created>
  <dcterms:modified xsi:type="dcterms:W3CDTF">2021-09-22T09:57:58Z</dcterms:modified>
</cp:coreProperties>
</file>